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355" r:id="rId14"/>
    <p:sldId id="288" r:id="rId15"/>
    <p:sldId id="287" r:id="rId16"/>
    <p:sldId id="289" r:id="rId17"/>
    <p:sldId id="290" r:id="rId18"/>
    <p:sldId id="292" r:id="rId19"/>
    <p:sldId id="293" r:id="rId20"/>
    <p:sldId id="294" r:id="rId21"/>
    <p:sldId id="298" r:id="rId22"/>
    <p:sldId id="354" r:id="rId23"/>
    <p:sldId id="270" r:id="rId24"/>
    <p:sldId id="327" r:id="rId25"/>
    <p:sldId id="328" r:id="rId26"/>
    <p:sldId id="329" r:id="rId27"/>
    <p:sldId id="331" r:id="rId28"/>
    <p:sldId id="332" r:id="rId29"/>
    <p:sldId id="271" r:id="rId30"/>
    <p:sldId id="273" r:id="rId31"/>
    <p:sldId id="272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356" r:id="rId40"/>
    <p:sldId id="282" r:id="rId41"/>
    <p:sldId id="299" r:id="rId42"/>
    <p:sldId id="300" r:id="rId43"/>
    <p:sldId id="301" r:id="rId44"/>
    <p:sldId id="302" r:id="rId45"/>
    <p:sldId id="357" r:id="rId46"/>
    <p:sldId id="295" r:id="rId47"/>
    <p:sldId id="296" r:id="rId48"/>
    <p:sldId id="358" r:id="rId49"/>
    <p:sldId id="348" r:id="rId50"/>
    <p:sldId id="345" r:id="rId51"/>
    <p:sldId id="297" r:id="rId52"/>
    <p:sldId id="347" r:id="rId53"/>
    <p:sldId id="349" r:id="rId54"/>
    <p:sldId id="333" r:id="rId55"/>
    <p:sldId id="334" r:id="rId56"/>
    <p:sldId id="335" r:id="rId57"/>
    <p:sldId id="336" r:id="rId58"/>
    <p:sldId id="350" r:id="rId59"/>
    <p:sldId id="307" r:id="rId60"/>
    <p:sldId id="308" r:id="rId61"/>
    <p:sldId id="310" r:id="rId62"/>
    <p:sldId id="312" r:id="rId63"/>
    <p:sldId id="305" r:id="rId64"/>
    <p:sldId id="351" r:id="rId65"/>
    <p:sldId id="317" r:id="rId66"/>
    <p:sldId id="337" r:id="rId67"/>
    <p:sldId id="338" r:id="rId68"/>
    <p:sldId id="352" r:id="rId69"/>
    <p:sldId id="340" r:id="rId70"/>
    <p:sldId id="341" r:id="rId71"/>
    <p:sldId id="342" r:id="rId72"/>
    <p:sldId id="343" r:id="rId73"/>
    <p:sldId id="344" r:id="rId74"/>
    <p:sldId id="353" r:id="rId75"/>
    <p:sldId id="313" r:id="rId76"/>
    <p:sldId id="314" r:id="rId77"/>
    <p:sldId id="359" r:id="rId78"/>
    <p:sldId id="315" r:id="rId79"/>
    <p:sldId id="316" r:id="rId80"/>
    <p:sldId id="346" r:id="rId81"/>
    <p:sldId id="367" r:id="rId82"/>
    <p:sldId id="368" r:id="rId83"/>
    <p:sldId id="369" r:id="rId84"/>
    <p:sldId id="370" r:id="rId85"/>
    <p:sldId id="365" r:id="rId86"/>
    <p:sldId id="361" r:id="rId87"/>
    <p:sldId id="366" r:id="rId88"/>
    <p:sldId id="360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333A3E"/>
    <a:srgbClr val="DFE3E5"/>
    <a:srgbClr val="A1ACB2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790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C3D8B-3344-B749-B448-37B9D4944A3C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31F76-515B-7D43-8D88-6FCFEA5CF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pretty broad term, basically it is a set of clearly defined methods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between various components. A web API specifically is an API for a web server that allows you to programmatically access some resource.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2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go in 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85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first released in 2007 as an authentication method for the Twitter API. Basically it gives users the ability to grant third-party access to web resources without sharing a password. It is designed specifically to work with HTTP. It gives an access token that can be used to access resources. These are somewhat preferable to API keys because they expire.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2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2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focus on </a:t>
            </a:r>
            <a:r>
              <a:rPr lang="en-US" dirty="0" err="1"/>
              <a:t>Oauth</a:t>
            </a:r>
            <a:r>
              <a:rPr lang="en-US" dirty="0"/>
              <a:t> – API keys are a bit easier, as you can just send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7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focus on </a:t>
            </a:r>
            <a:r>
              <a:rPr lang="en-US" dirty="0" err="1"/>
              <a:t>Oauth</a:t>
            </a:r>
            <a:r>
              <a:rPr lang="en-US" dirty="0"/>
              <a:t> – API keys are a bit easier, as you can just send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using oauth2.0_token, there is also 1.0. (like or twitter) (Google, Facebook, </a:t>
            </a:r>
            <a:r>
              <a:rPr lang="en-US" dirty="0" err="1"/>
              <a:t>Github</a:t>
            </a:r>
            <a:r>
              <a:rPr lang="en-US" dirty="0"/>
              <a:t> all use 2.0) The </a:t>
            </a:r>
            <a:r>
              <a:rPr lang="en-US" dirty="0" err="1"/>
              <a:t>httr</a:t>
            </a:r>
            <a:r>
              <a:rPr lang="en-US" dirty="0"/>
              <a:t> package has plenty of demos for different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5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using oauth1.0_token, there is also 2.0. (Google, Facebook, </a:t>
            </a:r>
            <a:r>
              <a:rPr lang="en-US" dirty="0" err="1"/>
              <a:t>Github</a:t>
            </a:r>
            <a:r>
              <a:rPr lang="en-US" dirty="0"/>
              <a:t> all use 2.0) The </a:t>
            </a:r>
            <a:r>
              <a:rPr lang="en-US" dirty="0" err="1"/>
              <a:t>httr</a:t>
            </a:r>
            <a:r>
              <a:rPr lang="en-US" dirty="0"/>
              <a:t> package has plenty of demos for different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1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 should look familiar, it’s that JSON we discussed in the first section. In it’s current form, </a:t>
            </a:r>
            <a:r>
              <a:rPr lang="en-US" dirty="0" err="1"/>
              <a:t>req</a:t>
            </a:r>
            <a:r>
              <a:rPr lang="en-US" dirty="0"/>
              <a:t> is an object of class “response” we need to process it to be able to actually do anything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04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4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4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93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87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bunch of </a:t>
            </a:r>
            <a:r>
              <a:rPr lang="en-US" dirty="0" err="1"/>
              <a:t>aws</a:t>
            </a:r>
            <a:r>
              <a:rPr lang="en-US" dirty="0"/>
              <a:t> packages from </a:t>
            </a:r>
            <a:r>
              <a:rPr lang="en-US" dirty="0" err="1"/>
              <a:t>cloudyr</a:t>
            </a:r>
            <a:r>
              <a:rPr lang="en-US" dirty="0"/>
              <a:t> for various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3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the </a:t>
            </a:r>
            <a:r>
              <a:rPr lang="en-US" dirty="0" err="1"/>
              <a:t>meetupr</a:t>
            </a:r>
            <a:r>
              <a:rPr lang="en-US" dirty="0"/>
              <a:t> package to pull profile pictures of everyone in an R-Ladies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3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54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you don’t need any proof of who you are, like to just access a public website, or for certain “endpoints”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2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2" cy="274320"/>
          </a:xfr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JSM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3C73-025B-1D45-9A00-BABBFAC1440A}"/>
              </a:ext>
            </a:extLst>
          </p:cNvPr>
          <p:cNvSpPr txBox="1"/>
          <p:nvPr userDrawn="1"/>
        </p:nvSpPr>
        <p:spPr>
          <a:xfrm>
            <a:off x="1024128" y="647070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JSM 2018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JSM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FC76C2-CC3F-E648-8B67-29A8BDDB5B41}"/>
              </a:ext>
            </a:extLst>
          </p:cNvPr>
          <p:cNvSpPr txBox="1"/>
          <p:nvPr userDrawn="1"/>
        </p:nvSpPr>
        <p:spPr>
          <a:xfrm>
            <a:off x="1024128" y="647070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JSM 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t.co/XiOrCtuUOk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3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2298-3DD3-BD4B-B8FF-CB0549D30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</a:t>
            </a:r>
            <a:r>
              <a:rPr lang="en-US" dirty="0"/>
              <a:t>arnessing </a:t>
            </a:r>
            <a:r>
              <a:rPr lang="en-US" sz="4900" dirty="0"/>
              <a:t>t</a:t>
            </a:r>
            <a:r>
              <a:rPr lang="en-US" dirty="0"/>
              <a:t>he </a:t>
            </a:r>
            <a:r>
              <a:rPr lang="en-US" sz="5300" dirty="0"/>
              <a:t>P</a:t>
            </a:r>
            <a:r>
              <a:rPr lang="en-US" dirty="0"/>
              <a:t>ower of the </a:t>
            </a:r>
            <a:r>
              <a:rPr lang="en-US" sz="6000" dirty="0"/>
              <a:t>W</a:t>
            </a:r>
            <a:r>
              <a:rPr lang="en-US" dirty="0"/>
              <a:t>eb </a:t>
            </a:r>
            <a:r>
              <a:rPr lang="en-US" sz="6000" dirty="0"/>
              <a:t>v</a:t>
            </a:r>
            <a:r>
              <a:rPr lang="en-US" dirty="0"/>
              <a:t>ia </a:t>
            </a:r>
            <a:r>
              <a:rPr lang="en-US" sz="6000" dirty="0"/>
              <a:t>R</a:t>
            </a:r>
            <a:r>
              <a:rPr lang="en-US" dirty="0"/>
              <a:t> </a:t>
            </a:r>
            <a:r>
              <a:rPr lang="en-US" sz="6000" dirty="0"/>
              <a:t>C</a:t>
            </a:r>
            <a:r>
              <a:rPr lang="en-US" dirty="0"/>
              <a:t>lients </a:t>
            </a:r>
            <a:r>
              <a:rPr lang="en-US" sz="6000" dirty="0"/>
              <a:t>f</a:t>
            </a:r>
            <a:r>
              <a:rPr lang="en-US" dirty="0"/>
              <a:t>or </a:t>
            </a:r>
            <a:r>
              <a:rPr lang="en-US" sz="6000" dirty="0"/>
              <a:t>W</a:t>
            </a:r>
            <a:r>
              <a:rPr lang="en-US" dirty="0"/>
              <a:t>eb </a:t>
            </a:r>
            <a:r>
              <a:rPr lang="en-US" sz="6000" dirty="0"/>
              <a:t>API</a:t>
            </a:r>
            <a:r>
              <a:rPr lang="en-US" dirty="0"/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3F6E-0BD3-5A4E-B576-9C372EDA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Lucy D’Agostino McGowan, PhD</a:t>
            </a:r>
          </a:p>
          <a:p>
            <a:r>
              <a:rPr lang="en-US" i="1" dirty="0"/>
              <a:t>Johns Hopkins Bloomberg School of Public Health</a:t>
            </a:r>
          </a:p>
          <a:p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LucyStats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5"/>
    </mc:Choice>
    <mc:Fallback xmlns="">
      <p:transition spd="slow" advTm="115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6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racket 2">
            <a:extLst>
              <a:ext uri="{FF2B5EF4-FFF2-40B4-BE49-F238E27FC236}">
                <a16:creationId xmlns:a16="http://schemas.microsoft.com/office/drawing/2014/main" id="{274D991B-E471-6945-9D1A-C5E9C20CE9D5}"/>
              </a:ext>
            </a:extLst>
          </p:cNvPr>
          <p:cNvSpPr/>
          <p:nvPr/>
        </p:nvSpPr>
        <p:spPr>
          <a:xfrm rot="16200000">
            <a:off x="6145126" y="624277"/>
            <a:ext cx="225241" cy="210312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FFB0E-7E42-F748-920A-749B97B5181B}"/>
              </a:ext>
            </a:extLst>
          </p:cNvPr>
          <p:cNvSpPr txBox="1"/>
          <p:nvPr/>
        </p:nvSpPr>
        <p:spPr>
          <a:xfrm>
            <a:off x="4966835" y="2132627"/>
            <a:ext cx="548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HyperText</a:t>
            </a:r>
            <a:r>
              <a:rPr lang="en-US" sz="3600" dirty="0">
                <a:solidFill>
                  <a:schemeClr val="tx2"/>
                </a:solidFill>
              </a:rPr>
              <a:t> Transfer Protocol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9B2B1-F589-8E40-96A1-DF188B7FF766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6257747" y="1788458"/>
            <a:ext cx="0" cy="443754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9F804B0-CEE8-394A-9DD8-1910B84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tx2"/>
                </a:solidFill>
              </a:rPr>
              <a:t>HTTP</a:t>
            </a:r>
            <a:r>
              <a:rPr lang="en-US" sz="11300" dirty="0">
                <a:solidFill>
                  <a:schemeClr val="accent2"/>
                </a:solidFill>
              </a:rPr>
              <a:t>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98953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599C9C-8517-AA49-B897-565D0568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tx2"/>
                </a:solidFill>
              </a:rPr>
              <a:t>HTTP</a:t>
            </a:r>
            <a:r>
              <a:rPr lang="en-US" sz="11300" dirty="0">
                <a:solidFill>
                  <a:schemeClr val="accent2"/>
                </a:solidFill>
              </a:rPr>
              <a:t>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4474364A-C1CC-6A4C-8CD5-F3B3C177A2AB}"/>
              </a:ext>
            </a:extLst>
          </p:cNvPr>
          <p:cNvSpPr/>
          <p:nvPr/>
        </p:nvSpPr>
        <p:spPr>
          <a:xfrm rot="16200000">
            <a:off x="6145126" y="624277"/>
            <a:ext cx="225241" cy="210312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8686F-E0D4-7240-B3E5-B888E62D0589}"/>
              </a:ext>
            </a:extLst>
          </p:cNvPr>
          <p:cNvSpPr txBox="1"/>
          <p:nvPr/>
        </p:nvSpPr>
        <p:spPr>
          <a:xfrm>
            <a:off x="4966835" y="2132627"/>
            <a:ext cx="548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HyperText</a:t>
            </a:r>
            <a:r>
              <a:rPr lang="en-US" sz="3600" dirty="0">
                <a:solidFill>
                  <a:schemeClr val="tx2"/>
                </a:solidFill>
              </a:rPr>
              <a:t> Transfer Protocol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3B308-4A0C-BF40-B835-72E5B035A556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6257747" y="1788458"/>
            <a:ext cx="0" cy="443754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2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1A118D5-9108-3641-BF75-168DD7A5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93993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0142A4-E75B-6741-BC8F-51522FC5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49600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3BE5CFF-AF33-D745-BCD4-31647A44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94429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445D1AB-1C4C-CF4B-8293-1AEDE73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83660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2"/>
    </mc:Choice>
    <mc:Fallback xmlns="">
      <p:transition spd="slow" advTm="1967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CA684EC-FC2D-4F44-BF9F-CA071F63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246347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C1A9-2867-DE45-B38A-F42D2D8A779B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2"/>
                </a:solidFill>
              </a:rPr>
              <a:t>HTTP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93FAF-DC5B-D54D-92F2-625F19D2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6901B73-F839-E442-AC3D-97C37581BD42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A5EE-73F5-9240-934A-5D7E126A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FDDFACA-B3BE-B04D-AF6F-DF0DC218A4CB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8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 marL="0" indent="0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2102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4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9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D2D-15D2-494E-9148-F2014731C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841" y="3191323"/>
            <a:ext cx="6375801" cy="2930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154F99-43D2-5048-A200-06F330F710B3}"/>
              </a:ext>
            </a:extLst>
          </p:cNvPr>
          <p:cNvSpPr/>
          <p:nvPr/>
        </p:nvSpPr>
        <p:spPr>
          <a:xfrm>
            <a:off x="5158512" y="4160313"/>
            <a:ext cx="6375463" cy="415498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</a:t>
            </a:r>
            <a:r>
              <a:rPr lang="en-US" sz="2100" dirty="0" err="1">
                <a:solidFill>
                  <a:schemeClr val="bg1"/>
                </a:solidFill>
              </a:rPr>
              <a:t>developers.google.com</a:t>
            </a:r>
            <a:r>
              <a:rPr lang="en-US" sz="2100" dirty="0">
                <a:solidFill>
                  <a:schemeClr val="bg1"/>
                </a:solidFill>
              </a:rPr>
              <a:t>/drive/</a:t>
            </a:r>
            <a:r>
              <a:rPr lang="en-US" sz="2100" dirty="0" err="1">
                <a:solidFill>
                  <a:schemeClr val="bg1"/>
                </a:solidFill>
              </a:rPr>
              <a:t>api</a:t>
            </a:r>
            <a:r>
              <a:rPr lang="en-US" sz="2100" dirty="0">
                <a:solidFill>
                  <a:schemeClr val="bg1"/>
                </a:solidFill>
              </a:rPr>
              <a:t>/v3/reference/</a:t>
            </a:r>
          </a:p>
        </p:txBody>
      </p:sp>
    </p:spTree>
    <p:extLst>
      <p:ext uri="{BB962C8B-B14F-4D97-AF65-F5344CB8AC3E}">
        <p14:creationId xmlns:p14="http://schemas.microsoft.com/office/powerpoint/2010/main" val="48866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D2D-15D2-494E-9148-F2014731C2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2841" y="3191323"/>
            <a:ext cx="6375801" cy="2930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154F99-43D2-5048-A200-06F330F710B3}"/>
              </a:ext>
            </a:extLst>
          </p:cNvPr>
          <p:cNvSpPr/>
          <p:nvPr/>
        </p:nvSpPr>
        <p:spPr>
          <a:xfrm>
            <a:off x="5158512" y="4160313"/>
            <a:ext cx="6375463" cy="415498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</a:t>
            </a:r>
            <a:r>
              <a:rPr lang="en-US" sz="2100" dirty="0" err="1">
                <a:solidFill>
                  <a:schemeClr val="bg1"/>
                </a:solidFill>
              </a:rPr>
              <a:t>developers.google.com</a:t>
            </a:r>
            <a:r>
              <a:rPr lang="en-US" sz="2100" dirty="0">
                <a:solidFill>
                  <a:schemeClr val="bg1"/>
                </a:solidFill>
              </a:rPr>
              <a:t>/drive/</a:t>
            </a:r>
            <a:r>
              <a:rPr lang="en-US" sz="2100" dirty="0" err="1">
                <a:solidFill>
                  <a:schemeClr val="bg1"/>
                </a:solidFill>
              </a:rPr>
              <a:t>api</a:t>
            </a:r>
            <a:r>
              <a:rPr lang="en-US" sz="2100" dirty="0">
                <a:solidFill>
                  <a:schemeClr val="bg1"/>
                </a:solidFill>
              </a:rPr>
              <a:t>/v3/reference/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F2E3C-4BDB-CB41-868D-2844C51E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478" y="2650521"/>
            <a:ext cx="5904700" cy="31463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DF6879-438C-8543-804D-27436A150F7E}"/>
              </a:ext>
            </a:extLst>
          </p:cNvPr>
          <p:cNvSpPr/>
          <p:nvPr/>
        </p:nvSpPr>
        <p:spPr>
          <a:xfrm>
            <a:off x="6177121" y="3680795"/>
            <a:ext cx="5042406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developer.github.com</a:t>
            </a:r>
            <a:r>
              <a:rPr lang="en-US" sz="2800" dirty="0">
                <a:solidFill>
                  <a:schemeClr val="bg1"/>
                </a:solidFill>
              </a:rPr>
              <a:t>/v3/</a:t>
            </a:r>
          </a:p>
        </p:txBody>
      </p:sp>
    </p:spTree>
    <p:extLst>
      <p:ext uri="{BB962C8B-B14F-4D97-AF65-F5344CB8AC3E}">
        <p14:creationId xmlns:p14="http://schemas.microsoft.com/office/powerpoint/2010/main" val="302460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22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r>
              <a:rPr lang="en-US" sz="6000" dirty="0">
                <a:solidFill>
                  <a:schemeClr val="tx2"/>
                </a:solidFill>
              </a:rPr>
              <a:t>, often </a:t>
            </a:r>
            <a:r>
              <a:rPr lang="en-US" sz="6000" b="1" dirty="0">
                <a:solidFill>
                  <a:schemeClr val="accent3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07721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How are APIs accessed from R</a:t>
            </a:r>
          </a:p>
        </p:txBody>
      </p:sp>
    </p:spTree>
    <p:extLst>
      <p:ext uri="{BB962C8B-B14F-4D97-AF65-F5344CB8AC3E}">
        <p14:creationId xmlns:p14="http://schemas.microsoft.com/office/powerpoint/2010/main" val="37127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0"/>
    </mc:Choice>
    <mc:Fallback xmlns="">
      <p:transition spd="slow" advTm="96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JS</a:t>
            </a:r>
            <a:r>
              <a:rPr lang="en-US" sz="30000" dirty="0">
                <a:solidFill>
                  <a:schemeClr val="accent2"/>
                </a:solidFill>
              </a:rPr>
              <a:t>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JavaScript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3199914" y="1747358"/>
            <a:ext cx="271462" cy="329184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7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JS</a:t>
            </a:r>
            <a:r>
              <a:rPr lang="en-US" sz="30000" dirty="0">
                <a:solidFill>
                  <a:schemeClr val="accent3"/>
                </a:solidFill>
              </a:rPr>
              <a:t>O</a:t>
            </a:r>
            <a:r>
              <a:rPr lang="en-US" sz="30000" dirty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JavaScript </a:t>
            </a:r>
            <a:r>
              <a:rPr lang="en-US" sz="4200" dirty="0">
                <a:solidFill>
                  <a:schemeClr val="accent3"/>
                </a:solidFill>
              </a:rPr>
              <a:t>Object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3E820B9-8CF0-5740-BAAC-41D64F035B09}"/>
              </a:ext>
            </a:extLst>
          </p:cNvPr>
          <p:cNvSpPr/>
          <p:nvPr/>
        </p:nvSpPr>
        <p:spPr>
          <a:xfrm rot="16200000">
            <a:off x="6381492" y="2021678"/>
            <a:ext cx="271462" cy="27432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40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JSO</a:t>
            </a:r>
            <a:r>
              <a:rPr lang="en-US" sz="30000" dirty="0">
                <a:solidFill>
                  <a:schemeClr val="accent3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JavaScript Object </a:t>
            </a:r>
            <a:r>
              <a:rPr lang="en-US" sz="4200" dirty="0">
                <a:solidFill>
                  <a:schemeClr val="accent3"/>
                </a:solidFill>
              </a:rPr>
              <a:t>Notation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58353FC3-072F-424B-8A36-4BA5F65B372D}"/>
              </a:ext>
            </a:extLst>
          </p:cNvPr>
          <p:cNvSpPr/>
          <p:nvPr/>
        </p:nvSpPr>
        <p:spPr>
          <a:xfrm rot="16200000">
            <a:off x="9097788" y="2250278"/>
            <a:ext cx="271462" cy="22860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4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9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humans to read / 				write</a:t>
            </a:r>
          </a:p>
          <a:p>
            <a:r>
              <a:rPr lang="en-US" sz="3600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4A689-0839-334E-ACBE-ECE489DB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29" y="3322745"/>
            <a:ext cx="71323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76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humans to read / 				write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computers to parse / 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generate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4A689-0839-334E-ACBE-ECE489DB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29" y="3322745"/>
            <a:ext cx="713232" cy="71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5C7CD-34B5-A64B-B6D4-84BB2C58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87" y="4454158"/>
            <a:ext cx="679948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0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1"/>
                </a:solidFill>
              </a:rPr>
              <a:t>﻿[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accent2"/>
                </a:solidFill>
              </a:rPr>
              <a:t>"statuses":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"id": </a:t>
            </a:r>
            <a:r>
              <a:rPr lang="en-US" sz="2800" dirty="0">
                <a:solidFill>
                  <a:schemeClr val="accent5"/>
                </a:solidFill>
              </a:rPr>
              <a:t>1020062005892470000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id_str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"1020062005892468738"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full_text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"Our team are looking forward to 				meeting all the @</a:t>
            </a:r>
            <a:r>
              <a:rPr lang="en-US" sz="2800" dirty="0" err="1">
                <a:solidFill>
                  <a:schemeClr val="accent5"/>
                </a:solidFill>
              </a:rPr>
              <a:t>AmstatNews</a:t>
            </a:r>
            <a:r>
              <a:rPr lang="en-US" sz="2800" dirty="0">
                <a:solidFill>
                  <a:schemeClr val="accent5"/>
                </a:solidFill>
              </a:rPr>
              <a:t> attendees in 				Vancouver next week #JSM2018 #Vancouver 			#Canada </a:t>
            </a:r>
            <a:r>
              <a:rPr lang="en-US" sz="2800" dirty="0">
                <a:solidFill>
                  <a:schemeClr val="accent5"/>
                </a:solidFill>
                <a:hlinkClick r:id="rId2"/>
              </a:rPr>
              <a:t>https://t.co/XiOrCtuUOk</a:t>
            </a:r>
            <a:r>
              <a:rPr lang="en-US" sz="2800" dirty="0">
                <a:solidFill>
                  <a:schemeClr val="accent5"/>
                </a:solidFill>
              </a:rPr>
              <a:t>"</a:t>
            </a:r>
            <a:r>
              <a:rPr lang="en-US" sz="2800" dirty="0"/>
              <a:t>,</a:t>
            </a:r>
          </a:p>
          <a:p>
            <a:r>
              <a:rPr lang="en-US" sz="2800" dirty="0"/>
              <a:t>  		. . .</a:t>
            </a:r>
          </a:p>
          <a:p>
            <a:r>
              <a:rPr lang="en-US" sz="2800" dirty="0"/>
              <a:t> 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}</a:t>
            </a:r>
          </a:p>
          <a:p>
            <a:r>
              <a:rPr lang="en-US" sz="2800" dirty="0"/>
              <a:t>   </a:t>
            </a:r>
            <a:r>
              <a:rPr lang="en-US" sz="2800" dirty="0">
                <a:solidFill>
                  <a:schemeClr val="accent2"/>
                </a:solidFill>
              </a:rPr>
              <a:t>}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9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﻿[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{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"statuses": 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"id": 1020062005892470000,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id_str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"1020062005892468738",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full_text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"Our team are looking forward to 				meeting all the @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AmstatNews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attendees in 				Vancouver next week #JSM2018 #Vancouver 			#Canada https://t.co/XiOrCtuUOk",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		. . .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DAB1FC29-AD74-5A4F-BEA9-BE5FAE3CE766}"/>
              </a:ext>
            </a:extLst>
          </p:cNvPr>
          <p:cNvSpPr/>
          <p:nvPr/>
        </p:nvSpPr>
        <p:spPr>
          <a:xfrm rot="16200000">
            <a:off x="5095305" y="953611"/>
            <a:ext cx="225241" cy="1955443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648D0-11C7-BF42-BEC7-5F27C6B48187}"/>
              </a:ext>
            </a:extLst>
          </p:cNvPr>
          <p:cNvSpPr txBox="1"/>
          <p:nvPr/>
        </p:nvSpPr>
        <p:spPr>
          <a:xfrm>
            <a:off x="4380932" y="1846308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83508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﻿[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{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"statuses": 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"id": 1020062005892470000,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id_str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"1020062005892468738",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full_text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"Our team are looking forward to 				meeting all the @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AmstatNews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attendees in 				Vancouver next week #JSM2018 #Vancouver 			#Canada https://t.co/XiOrCtuUOk",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		. . .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648D0-11C7-BF42-BEC7-5F27C6B48187}"/>
              </a:ext>
            </a:extLst>
          </p:cNvPr>
          <p:cNvSpPr txBox="1"/>
          <p:nvPr/>
        </p:nvSpPr>
        <p:spPr>
          <a:xfrm>
            <a:off x="4380932" y="1846308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name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24C7ED9-A9AA-E748-8D19-297544087B3F}"/>
              </a:ext>
            </a:extLst>
          </p:cNvPr>
          <p:cNvSpPr/>
          <p:nvPr/>
        </p:nvSpPr>
        <p:spPr>
          <a:xfrm rot="16200000">
            <a:off x="8738354" y="-583269"/>
            <a:ext cx="225241" cy="502920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31A47-6C49-6147-BE34-4914B83CB4A0}"/>
              </a:ext>
            </a:extLst>
          </p:cNvPr>
          <p:cNvSpPr txBox="1"/>
          <p:nvPr/>
        </p:nvSpPr>
        <p:spPr>
          <a:xfrm>
            <a:off x="7965172" y="1812896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334796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Build URL</a:t>
            </a:r>
          </a:p>
        </p:txBody>
      </p:sp>
    </p:spTree>
    <p:extLst>
      <p:ext uri="{BB962C8B-B14F-4D97-AF65-F5344CB8AC3E}">
        <p14:creationId xmlns:p14="http://schemas.microsoft.com/office/powerpoint/2010/main" val="111665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28882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4"/>
    </mc:Choice>
    <mc:Fallback xmlns="">
      <p:transition spd="slow" advTm="1512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5E447-2F43-0248-B5CD-3E4A0B067415}"/>
              </a:ext>
            </a:extLst>
          </p:cNvPr>
          <p:cNvSpPr txBox="1"/>
          <p:nvPr/>
        </p:nvSpPr>
        <p:spPr>
          <a:xfrm>
            <a:off x="1529848" y="4487762"/>
            <a:ext cx="9132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813AA-CB91-9345-9AA1-A2295D960810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 Methods</a:t>
            </a:r>
          </a:p>
        </p:txBody>
      </p:sp>
    </p:spTree>
    <p:extLst>
      <p:ext uri="{BB962C8B-B14F-4D97-AF65-F5344CB8AC3E}">
        <p14:creationId xmlns:p14="http://schemas.microsoft.com/office/powerpoint/2010/main" val="2794578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C1A9-2867-DE45-B38A-F42D2D8A779B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2"/>
                </a:solidFill>
              </a:rPr>
              <a:t>HTTP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93FAF-DC5B-D54D-92F2-625F19D2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6901B73-F839-E442-AC3D-97C37581BD42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A5EE-73F5-9240-934A-5D7E126A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FDDFACA-B3BE-B04D-AF6F-DF0DC218A4CB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997D-446B-A34D-A34C-900DCF5D400A}"/>
              </a:ext>
            </a:extLst>
          </p:cNvPr>
          <p:cNvSpPr txBox="1"/>
          <p:nvPr/>
        </p:nvSpPr>
        <p:spPr>
          <a:xfrm>
            <a:off x="1529848" y="4487762"/>
            <a:ext cx="9132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B9AE9-92FB-7840-AAC5-DDF48336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908" y="2460812"/>
            <a:ext cx="1940639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4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OAuth</a:t>
            </a:r>
          </a:p>
        </p:txBody>
      </p:sp>
    </p:spTree>
    <p:extLst>
      <p:ext uri="{BB962C8B-B14F-4D97-AF65-F5344CB8AC3E}">
        <p14:creationId xmlns:p14="http://schemas.microsoft.com/office/powerpoint/2010/main" val="277932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O</a:t>
            </a:r>
            <a:r>
              <a:rPr lang="en-US" sz="30000" dirty="0">
                <a:solidFill>
                  <a:schemeClr val="accent2"/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2311546" y="365937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Open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2575972" y="2021678"/>
            <a:ext cx="271462" cy="27432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94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O</a:t>
            </a:r>
            <a:r>
              <a:rPr lang="en-US" sz="30000" dirty="0">
                <a:solidFill>
                  <a:schemeClr val="accent3"/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2311546" y="365937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Open</a:t>
            </a:r>
            <a:r>
              <a:rPr lang="en-US" sz="4200" dirty="0">
                <a:solidFill>
                  <a:schemeClr val="accent3"/>
                </a:solidFill>
              </a:rPr>
              <a:t> Authorization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7270013" y="-94889"/>
            <a:ext cx="271462" cy="694944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Get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125427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/>
                </a:solidFill>
              </a:rPr>
              <a:t>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2134010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5C8C-CAA4-0047-AF16-BC836B19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448" y="2353235"/>
            <a:ext cx="4828988" cy="4828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4EF8-D812-7E49-B979-70900AECB044}"/>
              </a:ext>
            </a:extLst>
          </p:cNvPr>
          <p:cNvSpPr txBox="1"/>
          <p:nvPr/>
        </p:nvSpPr>
        <p:spPr>
          <a:xfrm>
            <a:off x="3398990" y="-290876"/>
            <a:ext cx="91323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0" dirty="0" err="1">
                <a:solidFill>
                  <a:schemeClr val="accent2"/>
                </a:solidFill>
              </a:rPr>
              <a:t>httr</a:t>
            </a:r>
            <a:endParaRPr lang="en-US" sz="28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45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327587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60175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/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3839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4"/>
    </mc:Choice>
    <mc:Fallback xmlns="">
      <p:transition spd="slow" advTm="4504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EF8B2-2CBB-A340-B76A-EEA58FC3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"/>
          <a:stretch/>
        </p:blipFill>
        <p:spPr>
          <a:xfrm>
            <a:off x="1063696" y="357188"/>
            <a:ext cx="10064609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149-09E5-3E4C-92A2-FFD7DAC8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78978" cy="149961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EQUEST </a:t>
            </a:r>
            <a:r>
              <a:rPr lang="en-US" sz="6600" dirty="0">
                <a:solidFill>
                  <a:schemeClr val="accent2"/>
                </a:solidFill>
              </a:rPr>
              <a:t>v</a:t>
            </a:r>
            <a:r>
              <a:rPr lang="en-US" dirty="0">
                <a:solidFill>
                  <a:schemeClr val="accent2"/>
                </a:solidFill>
              </a:rPr>
              <a:t>ia </a:t>
            </a:r>
            <a:r>
              <a:rPr lang="en-US" sz="6600" dirty="0">
                <a:solidFill>
                  <a:schemeClr val="accent2"/>
                </a:solidFill>
              </a:rPr>
              <a:t>HTTP M</a:t>
            </a:r>
            <a:r>
              <a:rPr lang="en-US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0A553F-CE2E-A049-A512-C212FB386873}"/>
              </a:ext>
            </a:extLst>
          </p:cNvPr>
          <p:cNvSpPr/>
          <p:nvPr/>
        </p:nvSpPr>
        <p:spPr>
          <a:xfrm>
            <a:off x="5884164" y="2286001"/>
            <a:ext cx="5704215" cy="3833756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GET()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POST()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PUT()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PATCH()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DELETE()</a:t>
            </a:r>
          </a:p>
        </p:txBody>
      </p:sp>
    </p:spTree>
    <p:extLst>
      <p:ext uri="{BB962C8B-B14F-4D97-AF65-F5344CB8AC3E}">
        <p14:creationId xmlns:p14="http://schemas.microsoft.com/office/powerpoint/2010/main" val="781356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149-09E5-3E4C-92A2-FFD7DAC8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78978" cy="149961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EQUEST </a:t>
            </a:r>
            <a:r>
              <a:rPr lang="en-US" sz="6600" dirty="0">
                <a:solidFill>
                  <a:schemeClr val="accent2"/>
                </a:solidFill>
              </a:rPr>
              <a:t>v</a:t>
            </a:r>
            <a:r>
              <a:rPr lang="en-US" dirty="0">
                <a:solidFill>
                  <a:schemeClr val="accent2"/>
                </a:solidFill>
              </a:rPr>
              <a:t>ia </a:t>
            </a:r>
            <a:r>
              <a:rPr lang="en-US" sz="6600" dirty="0">
                <a:solidFill>
                  <a:schemeClr val="accent2"/>
                </a:solidFill>
              </a:rPr>
              <a:t>HTTP M</a:t>
            </a:r>
            <a:r>
              <a:rPr lang="en-US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POST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PUT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PATCH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0A553F-CE2E-A049-A512-C212FB386873}"/>
              </a:ext>
            </a:extLst>
          </p:cNvPr>
          <p:cNvSpPr/>
          <p:nvPr/>
        </p:nvSpPr>
        <p:spPr>
          <a:xfrm>
            <a:off x="5884164" y="2286001"/>
            <a:ext cx="5704215" cy="3833756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GET()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::POST()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::PUT()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::PATCH()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::DELETE()</a:t>
            </a:r>
          </a:p>
        </p:txBody>
      </p:sp>
    </p:spTree>
    <p:extLst>
      <p:ext uri="{BB962C8B-B14F-4D97-AF65-F5344CB8AC3E}">
        <p14:creationId xmlns:p14="http://schemas.microsoft.com/office/powerpoint/2010/main" val="4068135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112249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"https://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"repos/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/issues"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query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list(labels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"docs"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90FD1-1F46-3141-B362-6260CBD6CB3F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/repos/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issues?labels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48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"https://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path = "repos/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/issues",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query = list(labels = "docs")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857E-8488-AA43-BF2B-8D4C71CCE811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repos/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issues?labels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A211A-8BEE-7B4A-AA0F-C5EC23D377E7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</p:spTree>
    <p:extLst>
      <p:ext uri="{BB962C8B-B14F-4D97-AF65-F5344CB8AC3E}">
        <p14:creationId xmlns:p14="http://schemas.microsoft.com/office/powerpoint/2010/main" val="1205029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= "https://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/",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"repos/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/issues"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query = list(labels = "docs")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5A800-3D93-D748-9B4D-502A8218C333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repos/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issues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?labels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A11CA-B877-794C-BF2B-37147D336402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207C8-AD4E-6B4E-9C9F-22BD8163D626}"/>
              </a:ext>
            </a:extLst>
          </p:cNvPr>
          <p:cNvSpPr txBox="1"/>
          <p:nvPr/>
        </p:nvSpPr>
        <p:spPr>
          <a:xfrm>
            <a:off x="3513274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4066529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EC75C-EEBD-7048-85DE-7338477EF5BC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/repos/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issues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?labels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= "https://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/",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path = "repos/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/issues",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query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list(labels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"docs"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1EDCF-2DCE-854F-9710-D01FE55BB5ED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E4E99-68A8-C842-8A1D-EB1B020966D1}"/>
              </a:ext>
            </a:extLst>
          </p:cNvPr>
          <p:cNvSpPr txBox="1"/>
          <p:nvPr/>
        </p:nvSpPr>
        <p:spPr>
          <a:xfrm>
            <a:off x="3513274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endpoint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8FE26-4CBF-6748-A1F4-BA204380A1DD}"/>
              </a:ext>
            </a:extLst>
          </p:cNvPr>
          <p:cNvSpPr txBox="1"/>
          <p:nvPr/>
        </p:nvSpPr>
        <p:spPr>
          <a:xfrm>
            <a:off x="8786813" y="155315"/>
            <a:ext cx="422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69495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737600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D6A3D-203A-984E-A59A-CCD73B73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AE27E5-80FF-9D46-9578-05E16F9FA0DC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117026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059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1"/>
    </mc:Choice>
    <mc:Fallback xmlns="">
      <p:transition spd="slow" advTm="268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CA4F6-F24D-964B-9744-19151DEA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EA65DC-B432-1146-AFFD-97A4384E091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4071583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B7AF6D-4BB4-5F49-A5F0-86719CD65EEA}"/>
              </a:ext>
            </a:extLst>
          </p:cNvPr>
          <p:cNvSpPr/>
          <p:nvPr/>
        </p:nvSpPr>
        <p:spPr>
          <a:xfrm>
            <a:off x="7636008" y="2200362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AF0B-1AE9-C449-AA91-F5EE4CF4712F}"/>
              </a:ext>
            </a:extLst>
          </p:cNvPr>
          <p:cNvSpPr txBox="1"/>
          <p:nvPr/>
        </p:nvSpPr>
        <p:spPr>
          <a:xfrm>
            <a:off x="8516476" y="2191869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Generate a token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120902-072E-2348-B824-C7DE9730B7EE}"/>
              </a:ext>
            </a:extLst>
          </p:cNvPr>
          <p:cNvSpPr/>
          <p:nvPr/>
        </p:nvSpPr>
        <p:spPr>
          <a:xfrm>
            <a:off x="7438509" y="3507728"/>
            <a:ext cx="4558550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token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oauth2.0_token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oauth_endpoints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github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app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38F85-DE7F-6A4D-866F-355EC6E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D22CDE-DDE8-C54C-A7BF-464F41FBCC7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2632711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B7AF6D-4BB4-5F49-A5F0-86719CD65EEA}"/>
              </a:ext>
            </a:extLst>
          </p:cNvPr>
          <p:cNvSpPr/>
          <p:nvPr/>
        </p:nvSpPr>
        <p:spPr>
          <a:xfrm>
            <a:off x="7636008" y="2200362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AF0B-1AE9-C449-AA91-F5EE4CF4712F}"/>
              </a:ext>
            </a:extLst>
          </p:cNvPr>
          <p:cNvSpPr txBox="1"/>
          <p:nvPr/>
        </p:nvSpPr>
        <p:spPr>
          <a:xfrm>
            <a:off x="8516476" y="2191869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Generate a token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120902-072E-2348-B824-C7DE9730B7EE}"/>
              </a:ext>
            </a:extLst>
          </p:cNvPr>
          <p:cNvSpPr/>
          <p:nvPr/>
        </p:nvSpPr>
        <p:spPr>
          <a:xfrm>
            <a:off x="7438509" y="3507728"/>
            <a:ext cx="4558550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token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oauth2.0_token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oauth_endpoints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github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app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4C10E6-AD55-5C4D-B6DC-A7B6DA67FE3A}"/>
              </a:ext>
            </a:extLst>
          </p:cNvPr>
          <p:cNvSpPr/>
          <p:nvPr/>
        </p:nvSpPr>
        <p:spPr>
          <a:xfrm>
            <a:off x="7636008" y="4464424"/>
            <a:ext cx="2193792" cy="35067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38F85-DE7F-6A4D-866F-355EC6E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D22CDE-DDE8-C54C-A7BF-464F41FBCC7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3420201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A7AFF-6BE3-5C4E-B410-DADD5899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99"/>
            <a:ext cx="12192000" cy="62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538742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031288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Response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issues?labels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=docs]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Date: 2018-07-20 14:35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Status: 200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Content-Type: application/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json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; charset=utf-8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Size: 86.6 kB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{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/issues/150",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3031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GET(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, config = token)</a:t>
            </a:r>
          </a:p>
          <a:p>
            <a:pPr indent="0">
              <a:buNone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req</a:t>
            </a: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Response 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[https://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issues?label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=docs]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 Date: 2018-07-20 14:35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Status: 200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Content-Type: application/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json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; charset=utf-8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Size: 86.6 kB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{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/issues/150",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140622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2930206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52018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A</a:t>
            </a:r>
            <a:r>
              <a:rPr lang="en-US" sz="30000" dirty="0">
                <a:solidFill>
                  <a:schemeClr val="accent2"/>
                </a:solidFill>
              </a:rPr>
              <a:t>PI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4525569" y="2110975"/>
            <a:ext cx="271462" cy="2564607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D5FD8-F430-9442-8549-4E2C3F422664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513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"/>
    </mc:Choice>
    <mc:Fallback xmlns="">
      <p:transition spd="slow" advTm="876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368483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E5265-EF9C-9A47-ABB4-93A15CA6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01541"/>
            <a:ext cx="4357688" cy="50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3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map_chr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res, 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 err="1">
                <a:solidFill>
                  <a:schemeClr val="accent5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9919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map_chr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res, 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 err="1">
                <a:solidFill>
                  <a:schemeClr val="accent5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[2]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/issues/123"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[3]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/issues/79"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578657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1818088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5C8C-CAA4-0047-AF16-BC836B19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448" y="2353235"/>
            <a:ext cx="4828988" cy="4828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4EF8-D812-7E49-B979-70900AECB044}"/>
              </a:ext>
            </a:extLst>
          </p:cNvPr>
          <p:cNvSpPr txBox="1"/>
          <p:nvPr/>
        </p:nvSpPr>
        <p:spPr>
          <a:xfrm>
            <a:off x="6373907" y="0"/>
            <a:ext cx="53788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>
                <a:solidFill>
                  <a:schemeClr val="accent2"/>
                </a:solidFill>
              </a:rPr>
              <a:t>gh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rtweet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googledrive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googlesheets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yelpr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meetupr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imugR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aws</a:t>
            </a:r>
            <a:r>
              <a:rPr lang="en-US" sz="5500" dirty="0">
                <a:solidFill>
                  <a:schemeClr val="accent2"/>
                </a:solidFill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543577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9476E5-F7A3-8442-B354-407763947B5B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759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9476E5-F7A3-8442-B354-407763947B5B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  <a:p>
            <a:pPr indent="0">
              <a:buNone/>
            </a:pP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Waiting for authentication in browser...</a:t>
            </a:r>
          </a:p>
          <a:p>
            <a:pPr indent="0">
              <a:buNone/>
            </a:pP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Press Esc/Ctrl + C to abort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57747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856F8-78EF-814B-AC6B-0FE2E3D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3" y="0"/>
            <a:ext cx="528093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1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Waiting for authentication in browser...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Press Esc/Ctrl + C to abort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Authentication complete.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Items so far: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200 300 400 500 600 700 800 900 1000 1100 1200 1300 1400 1500 1600 1670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# A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tibble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: 1,670 x 3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  name                                                id                          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drive_resource</a:t>
            </a:r>
            <a:endParaRPr lang="en-US" sz="14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* &lt;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chr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&gt;                                               &lt;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chr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&gt;                        &lt;list&gt;     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1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data.zip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        1ET81D_Uku6Tm_Z4U04jB4qTNrC… &lt;list [37]&gt;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2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science_manuscript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10X07LsQI5GL_Tdrq3-3PtgcDtW…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3 talks                                               12bBwImIu4Yzg5UaqcvxIZ0rbyG…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4 presentations                                       1-PItelqpv0Sb_LdiEDqb8O3D_R…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5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science_supplementary_materials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1JNogHk0Zn-H5je6a-DBh0muwBW…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6 iris-collaboration-analysis-plan                    10DrdHfxyPFTuACKO5YqcpFrcPM…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7 2018-07-16_meeting-minutes                          1oUAPeFSvVfo5BBoeCip-2kuOup…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8 p-hack-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athon.Rda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1cwgv9GkrgcVEImxcKSni-Tdf-B…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9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rladies-pres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    1-cSy2GqNumuD2YpeIOG_Tv2aQ-… &lt;list [33]&gt;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10 Women in Statistics                                 1ZRK0Bonakg_qkg5McU7Lr9fpDx… &lt;list [30]&gt;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# ... with 1,660 more rows</a:t>
            </a:r>
          </a:p>
        </p:txBody>
      </p:sp>
    </p:spTree>
    <p:extLst>
      <p:ext uri="{BB962C8B-B14F-4D97-AF65-F5344CB8AC3E}">
        <p14:creationId xmlns:p14="http://schemas.microsoft.com/office/powerpoint/2010/main" val="427649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</a:t>
            </a:r>
            <a:r>
              <a:rPr lang="en-US" sz="30000" dirty="0">
                <a:solidFill>
                  <a:schemeClr val="accent3"/>
                </a:solidFill>
              </a:rPr>
              <a:t>P</a:t>
            </a:r>
            <a:r>
              <a:rPr lang="en-US" sz="30000" dirty="0">
                <a:solidFill>
                  <a:schemeClr val="accent2"/>
                </a:solidFill>
              </a:rPr>
              <a:t>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6712286" y="2524598"/>
            <a:ext cx="271462" cy="173736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780BC-6E79-3F4C-B2E0-FDFF461FF8A4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application </a:t>
            </a:r>
            <a:r>
              <a:rPr lang="en-US" sz="4200" dirty="0">
                <a:solidFill>
                  <a:schemeClr val="accent3"/>
                </a:solidFill>
              </a:rPr>
              <a:t>programming</a:t>
            </a:r>
            <a:endParaRPr lang="en-US" sz="4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"/>
    </mc:Choice>
    <mc:Fallback xmlns="">
      <p:transition spd="slow" advTm="99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1051945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my slides to drive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1243965" y="2503427"/>
            <a:ext cx="9646920" cy="2597211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drive_upload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"2018-07_jsm/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slides.pptx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"postdoc/talks/"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 name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"2018-07_jsm_slides"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 type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"presentation"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7224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my drive from the comfort of my console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428624" y="2503427"/>
            <a:ext cx="11515725" cy="346874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leek_files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drive_find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q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"'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jtleek@gmail.com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' in writers"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drive_mkdir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("postdoc")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purrr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::walk(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leek_files$id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~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drive_mv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as_id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(.x), path =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)</a:t>
            </a:r>
          </a:p>
        </p:txBody>
      </p:sp>
    </p:spTree>
    <p:extLst>
      <p:ext uri="{BB962C8B-B14F-4D97-AF65-F5344CB8AC3E}">
        <p14:creationId xmlns:p14="http://schemas.microsoft.com/office/powerpoint/2010/main" val="502978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my drive from the comfort of my console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428624" y="2503427"/>
            <a:ext cx="11515725" cy="346874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drive_find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(q = "'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jtleek@gmail.com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' in writers")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drive_mkdir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"postdoc"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purrr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::walk(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leek_files$id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~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drive_mv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as_id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(.x), path =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)</a:t>
            </a:r>
          </a:p>
        </p:txBody>
      </p:sp>
    </p:spTree>
    <p:extLst>
      <p:ext uri="{BB962C8B-B14F-4D97-AF65-F5344CB8AC3E}">
        <p14:creationId xmlns:p14="http://schemas.microsoft.com/office/powerpoint/2010/main" val="1708364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my drive from the comfort of my console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428624" y="2503427"/>
            <a:ext cx="11515725" cy="346874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drive_find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(q = "'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jtleek@gmail.com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' in writers")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drive_mkdir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("postdoc")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walk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leek_files$id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~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drive_mv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as_id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.x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), 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718222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501C-93B7-1942-98CF-7888BD46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most frequent Slack Emoji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36FC0-CFEE-6A49-B5B2-74D12C48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3" y="1791985"/>
            <a:ext cx="5130486" cy="4149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A0F54-5660-0F43-9452-50427189F60C}"/>
              </a:ext>
            </a:extLst>
          </p:cNvPr>
          <p:cNvSpPr/>
          <p:nvPr/>
        </p:nvSpPr>
        <p:spPr>
          <a:xfrm>
            <a:off x="1444546" y="6029324"/>
            <a:ext cx="93029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>
                <a:solidFill>
                  <a:schemeClr val="tx2"/>
                </a:solidFill>
              </a:rPr>
              <a:t>https://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/2017/07/17/</a:t>
            </a:r>
            <a:r>
              <a:rPr lang="en-US" sz="2500" dirty="0" err="1">
                <a:solidFill>
                  <a:schemeClr val="tx2"/>
                </a:solidFill>
              </a:rPr>
              <a:t>ropensci</a:t>
            </a:r>
            <a:r>
              <a:rPr lang="en-US" sz="2500" dirty="0">
                <a:solidFill>
                  <a:schemeClr val="tx2"/>
                </a:solidFill>
              </a:rPr>
              <a:t>-slack-emojis/</a:t>
            </a:r>
          </a:p>
        </p:txBody>
      </p:sp>
    </p:spTree>
    <p:extLst>
      <p:ext uri="{BB962C8B-B14F-4D97-AF65-F5344CB8AC3E}">
        <p14:creationId xmlns:p14="http://schemas.microsoft.com/office/powerpoint/2010/main" val="4247337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88B1-7AD2-B846-BEC0-E81C039A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Twitter Responses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76E422-DDF4-4045-9850-D8DBB8FCB377}"/>
              </a:ext>
            </a:extLst>
          </p:cNvPr>
          <p:cNvSpPr/>
          <p:nvPr/>
        </p:nvSpPr>
        <p:spPr>
          <a:xfrm>
            <a:off x="1977662" y="6083409"/>
            <a:ext cx="8236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https://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/2017/07/24/twitter-trees/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05099-CB52-7344-A071-9B82A193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07" y="1729341"/>
            <a:ext cx="7899786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8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9660-5AC4-2C45-BAFC-369682BE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 Ladies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3F0EC-50A0-544F-A027-9B3A203E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75" y="1771653"/>
            <a:ext cx="4260850" cy="4260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4173C5-B5FF-C144-B181-CDBF0DA198A9}"/>
              </a:ext>
            </a:extLst>
          </p:cNvPr>
          <p:cNvSpPr/>
          <p:nvPr/>
        </p:nvSpPr>
        <p:spPr>
          <a:xfrm>
            <a:off x="1074370" y="6083409"/>
            <a:ext cx="1004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https://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/2017/07/18/the-making-of-we-r-ladies/</a:t>
            </a:r>
          </a:p>
        </p:txBody>
      </p:sp>
    </p:spTree>
    <p:extLst>
      <p:ext uri="{BB962C8B-B14F-4D97-AF65-F5344CB8AC3E}">
        <p14:creationId xmlns:p14="http://schemas.microsoft.com/office/powerpoint/2010/main" val="3303531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520DE5-A25A-C440-8990-DAB7BB551576}"/>
              </a:ext>
            </a:extLst>
          </p:cNvPr>
          <p:cNvSpPr/>
          <p:nvPr/>
        </p:nvSpPr>
        <p:spPr>
          <a:xfrm>
            <a:off x="1214438" y="614363"/>
            <a:ext cx="10596562" cy="25431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944C-A60D-024D-99DB-BC7DDABA4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8" y="1288249"/>
            <a:ext cx="7772400" cy="1463040"/>
          </a:xfrm>
        </p:spPr>
        <p:txBody>
          <a:bodyPr>
            <a:normAutofit fontScale="90000"/>
          </a:bodyPr>
          <a:lstStyle/>
          <a:p>
            <a:r>
              <a:rPr lang="en-US" dirty="0"/>
              <a:t>@</a:t>
            </a:r>
            <a:r>
              <a:rPr lang="en-US" sz="6000" dirty="0" err="1"/>
              <a:t>L</a:t>
            </a:r>
            <a:r>
              <a:rPr lang="en-US" dirty="0" err="1"/>
              <a:t>ucy</a:t>
            </a:r>
            <a:r>
              <a:rPr lang="en-US" sz="6000" dirty="0" err="1"/>
              <a:t>S</a:t>
            </a:r>
            <a:r>
              <a:rPr lang="en-US" dirty="0" err="1"/>
              <a:t>tats</a:t>
            </a:r>
            <a:br>
              <a:rPr lang="en-US" dirty="0"/>
            </a:br>
            <a:r>
              <a:rPr lang="en-US" cap="none" dirty="0" err="1"/>
              <a:t>bit.ly</a:t>
            </a:r>
            <a:r>
              <a:rPr lang="en-US" cap="none" dirty="0"/>
              <a:t>/lucystats-jsm2018</a:t>
            </a:r>
            <a:br>
              <a:rPr lang="en-US" dirty="0"/>
            </a:br>
            <a:r>
              <a:rPr lang="en-US" dirty="0" err="1"/>
              <a:t>lucydagostino@gmail.com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A640-160A-FB4A-AFF4-75426FF0F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288" y="1288249"/>
            <a:ext cx="3200400" cy="1463040"/>
          </a:xfrm>
        </p:spPr>
        <p:txBody>
          <a:bodyPr>
            <a:normAutofit fontScale="92500"/>
          </a:bodyPr>
          <a:lstStyle/>
          <a:p>
            <a:r>
              <a:rPr lang="en-US" sz="60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4EF5-31BE-D54D-947C-3EC58FAE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53742"/>
            <a:ext cx="971398" cy="9713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BE52DC-E5BE-7044-B7D1-A6D141F08E35}"/>
              </a:ext>
            </a:extLst>
          </p:cNvPr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/>
              <a:t>H</a:t>
            </a:r>
            <a:r>
              <a:rPr lang="en-US"/>
              <a:t>arnessing </a:t>
            </a:r>
            <a:r>
              <a:rPr lang="en-US" sz="4900"/>
              <a:t>t</a:t>
            </a:r>
            <a:r>
              <a:rPr lang="en-US"/>
              <a:t>he </a:t>
            </a:r>
            <a:r>
              <a:rPr lang="en-US" sz="5300"/>
              <a:t>P</a:t>
            </a:r>
            <a:r>
              <a:rPr lang="en-US"/>
              <a:t>ower of the </a:t>
            </a:r>
            <a:r>
              <a:rPr lang="en-US" sz="6000"/>
              <a:t>W</a:t>
            </a:r>
            <a:r>
              <a:rPr lang="en-US"/>
              <a:t>eb </a:t>
            </a:r>
            <a:r>
              <a:rPr lang="en-US" sz="6000"/>
              <a:t>v</a:t>
            </a:r>
            <a:r>
              <a:rPr lang="en-US"/>
              <a:t>ia </a:t>
            </a:r>
            <a:r>
              <a:rPr lang="en-US" sz="6000"/>
              <a:t>R</a:t>
            </a:r>
            <a:r>
              <a:rPr lang="en-US"/>
              <a:t> </a:t>
            </a:r>
            <a:r>
              <a:rPr lang="en-US" sz="6000"/>
              <a:t>C</a:t>
            </a:r>
            <a:r>
              <a:rPr lang="en-US"/>
              <a:t>lients </a:t>
            </a:r>
            <a:r>
              <a:rPr lang="en-US" sz="6000"/>
              <a:t>f</a:t>
            </a:r>
            <a:r>
              <a:rPr lang="en-US"/>
              <a:t>or </a:t>
            </a:r>
            <a:r>
              <a:rPr lang="en-US" sz="6000"/>
              <a:t>W</a:t>
            </a:r>
            <a:r>
              <a:rPr lang="en-US"/>
              <a:t>eb </a:t>
            </a:r>
            <a:r>
              <a:rPr lang="en-US" sz="6000"/>
              <a:t>API</a:t>
            </a:r>
            <a:r>
              <a:rPr lang="en-US"/>
              <a:t>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222E19E-FB9D-7F4C-AB5F-17D0F99C030C}"/>
              </a:ext>
            </a:extLst>
          </p:cNvPr>
          <p:cNvSpPr txBox="1">
            <a:spLocks/>
          </p:cNvSpPr>
          <p:nvPr/>
        </p:nvSpPr>
        <p:spPr>
          <a:xfrm>
            <a:off x="8610600" y="5103017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Lucy D’Agostino McGowan, PhD</a:t>
            </a:r>
          </a:p>
          <a:p>
            <a:r>
              <a:rPr lang="en-US" sz="2800" i="1" dirty="0"/>
              <a:t>Johns Hopkins Bloomberg School of Public Health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5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AP</a:t>
            </a:r>
            <a:r>
              <a:rPr lang="en-US" sz="30000" dirty="0">
                <a:solidFill>
                  <a:schemeClr val="accent3"/>
                </a:solidFill>
              </a:rPr>
              <a:t>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8612535" y="2524598"/>
            <a:ext cx="271462" cy="173736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450F7-24A9-1946-B1CB-B6271EAECAE8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application programming </a:t>
            </a:r>
            <a:r>
              <a:rPr lang="en-US" sz="4200" dirty="0">
                <a:solidFill>
                  <a:schemeClr val="accent3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2559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4"/>
    </mc:Choice>
    <mc:Fallback xmlns="">
      <p:transition spd="slow" advTm="3564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830</TotalTime>
  <Words>2931</Words>
  <Application>Microsoft Macintosh PowerPoint</Application>
  <PresentationFormat>Widescreen</PresentationFormat>
  <Paragraphs>589</Paragraphs>
  <Slides>88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Apple Color Emoji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Harnessing the Power of the Web via R Clients for Web APIs</vt:lpstr>
      <vt:lpstr>Outline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REQUEST via HTTP Methods</vt:lpstr>
      <vt:lpstr>REQUEST via HTTP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</vt:lpstr>
      <vt:lpstr>Authentication</vt:lpstr>
      <vt:lpstr>Authentication</vt:lpstr>
      <vt:lpstr>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Upload my slides to drive</vt:lpstr>
      <vt:lpstr>Organize my drive from the comfort of my console</vt:lpstr>
      <vt:lpstr>Organize my drive from the comfort of my console</vt:lpstr>
      <vt:lpstr>Organize my drive from the comfort of my console</vt:lpstr>
      <vt:lpstr>Pulling most frequent Slack Emoji</vt:lpstr>
      <vt:lpstr>Navigating Twitter Responses</vt:lpstr>
      <vt:lpstr>We R Ladies</vt:lpstr>
      <vt:lpstr>@LucyStats bit.ly/lucystats-jsm2018 lucydagostino@gmail.com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the Power of the Web via R Clients for Web APIs</dc:title>
  <dc:creator>Lucy D'Agostino</dc:creator>
  <cp:lastModifiedBy>Lucy D'Agostino</cp:lastModifiedBy>
  <cp:revision>55</cp:revision>
  <cp:lastPrinted>2018-07-20T20:30:48Z</cp:lastPrinted>
  <dcterms:created xsi:type="dcterms:W3CDTF">2018-07-19T20:31:39Z</dcterms:created>
  <dcterms:modified xsi:type="dcterms:W3CDTF">2018-07-24T21:16:56Z</dcterms:modified>
</cp:coreProperties>
</file>